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42B233-FAAB-492B-A7DD-DEA14BA72FF1}">
  <a:tblStyle styleId="{6142B233-FAAB-492B-A7DD-DEA14BA72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6ffe662d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6ffe662d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63d0a412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63d0a412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194b1d2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194b1d2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1ae777f9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1ae777f9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257e1c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257e1c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・PCよりもSPの方がEERが小さいことが結果から読み取れる。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→PCとSPのマイクの性能差が出ていると考えられる。</a:t>
            </a:r>
            <a:endParaRPr sz="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25ee506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25ee506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・SNRが小さい方がノイズが乗っている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・SNR=20の時が音声のスペクトログラムが1番はっきりわかる→ノイズの影響が小さい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63d0a412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63d0a41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643ebf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643ebf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128287d5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128287d5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643ebf1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643ebf1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643ebf1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643ebf1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6ffe662d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6ffe662d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643ebf1c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643ebf1c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6ffe662d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6ffe662d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375c59b74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375c59b74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皆さんお疲れさまでした．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6ffe662d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6ffe662d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6ffe662d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6ffe662d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6ffe662d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6ffe662d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6ffe662d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6ffe662d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6ffe662d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6ffe662d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1349e4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1349e4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f3ecb4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1f3ecb4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hyperlink" Target="http://drive.google.com/file/d/1fjtfnnxJrfO2cCF0TaZVY-tAxZt6bcQG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40j1AkX4Mz8PL3Jp-pGJ3fPigwDy4qe9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rvlBNmlUpakipgGkzX5FRO7JR453bFkE/view" TargetMode="External"/><Relationship Id="rId10" Type="http://schemas.openxmlformats.org/officeDocument/2006/relationships/hyperlink" Target="http://drive.google.com/file/d/1bjF75VkwnOt_P98ojD8FRBreWl358_iv/view" TargetMode="External"/><Relationship Id="rId13" Type="http://schemas.openxmlformats.org/officeDocument/2006/relationships/hyperlink" Target="http://drive.google.com/file/d/1V2iy7R5qiC1BZFM7bD09IOeGtio6nVtG/view" TargetMode="External"/><Relationship Id="rId12" Type="http://schemas.openxmlformats.org/officeDocument/2006/relationships/hyperlink" Target="http://drive.google.com/file/d/1awTJyBO4gS7O6TIDqZKBu8Vj5F_ArxC6/view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15" Type="http://schemas.openxmlformats.org/officeDocument/2006/relationships/image" Target="../media/image16.png"/><Relationship Id="rId14" Type="http://schemas.openxmlformats.org/officeDocument/2006/relationships/hyperlink" Target="http://drive.google.com/file/d/1N0lUc-BNHGaFTrYc_6qbYg7Wn6Zbd9Fy/view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hyperlink" Target="http://drive.google.com/file/d/1T8KMA10rynys5nbVgJRBM7YGaaIxJU19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NOCZbNPuvfy0j7_3dHUzN7qOCsUsI0n/view" TargetMode="External"/><Relationship Id="rId10" Type="http://schemas.openxmlformats.org/officeDocument/2006/relationships/hyperlink" Target="http://drive.google.com/file/d/1-90aWbSsGG7ggJiNXNCQ_oOQgrVGXEWg/view" TargetMode="External"/><Relationship Id="rId13" Type="http://schemas.openxmlformats.org/officeDocument/2006/relationships/hyperlink" Target="http://drive.google.com/file/d/1-AcVbOBNcf2o1uhgehCr75pH5PR7TSgl/view" TargetMode="External"/><Relationship Id="rId12" Type="http://schemas.openxmlformats.org/officeDocument/2006/relationships/hyperlink" Target="http://drive.google.com/file/d/1-NkOJqHgKKwJ2Q7mWfjnDOaw4TOTuko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hyperlink" Target="http://drive.google.com/file/d/1fjtfnnxJrfO2cCF0TaZVY-tAxZt6bcQG/view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Vd3MPIMqLepQOMDmhrVHkJ7r0jOskxxd/view" TargetMode="External"/><Relationship Id="rId10" Type="http://schemas.openxmlformats.org/officeDocument/2006/relationships/hyperlink" Target="http://drive.google.com/file/d/1SGHmC50whplg8SPirZgtkdF7soRApPBb/view" TargetMode="External"/><Relationship Id="rId13" Type="http://schemas.openxmlformats.org/officeDocument/2006/relationships/hyperlink" Target="http://drive.google.com/file/d/1-JugvRi7q89t2j2TqhzPWSt8rQrP6qRZ/view" TargetMode="External"/><Relationship Id="rId12" Type="http://schemas.openxmlformats.org/officeDocument/2006/relationships/hyperlink" Target="http://drive.google.com/file/d/1-ajEVG2fKa0V2x1KKSVlBHX6yU-Dvk1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hyperlink" Target="http://drive.google.com/file/d/1fjtfnnxJrfO2cCF0TaZVY-tAxZt6bcQG/view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1Q34ztB0vC0wcTVE1T-lI8O2cqYjsuP6/view" TargetMode="External"/><Relationship Id="rId10" Type="http://schemas.openxmlformats.org/officeDocument/2006/relationships/hyperlink" Target="http://drive.google.com/file/d/16wvOt2c--J55L6-dZg-iy4KaymrfvAjT/view" TargetMode="External"/><Relationship Id="rId13" Type="http://schemas.openxmlformats.org/officeDocument/2006/relationships/hyperlink" Target="http://drive.google.com/file/d/1FHKiCzxeoZDcPgxsGB26RW09ohVcGj4f/view" TargetMode="External"/><Relationship Id="rId12" Type="http://schemas.openxmlformats.org/officeDocument/2006/relationships/hyperlink" Target="http://drive.google.com/file/d/19OE_PxdvniAuKuThQmex9yaUyFP90vMb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hyperlink" Target="http://drive.google.com/file/d/1fjtfnnxJrfO2cCF0TaZVY-tAxZt6bcQG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阿部　冨永　堀江　丸山　山口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53800" y="4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結果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253800" y="685150"/>
            <a:ext cx="8520600" cy="4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　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50" y="1674350"/>
            <a:ext cx="2267900" cy="17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368" y="1674350"/>
            <a:ext cx="2267907" cy="17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title="ymgt-A_pc_01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2413" y="3461888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title="ymgtsp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975" y="346190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342900" y="3731725"/>
            <a:ext cx="81345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考察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スマートフォンの方が精度が良い.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スマートフォンの方がパソコンよりも様々な周波数成分が含まれている.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スマホはマイクが複数搭載されているため、パソコンに比べて精度が高くなったと考えられる.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14" name="Google Shape;214;p22"/>
          <p:cNvGraphicFramePr/>
          <p:nvPr/>
        </p:nvGraphicFramePr>
        <p:xfrm>
          <a:off x="342025" y="56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2542350"/>
                <a:gridCol w="2413000"/>
                <a:gridCol w="2413000"/>
              </a:tblGrid>
              <a:tr h="73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パソコン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スマートフォン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EER[%]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15.8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9.2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8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500"/>
                        <a:t>スペクトログラム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22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9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/>
        </p:nvSpPr>
        <p:spPr>
          <a:xfrm>
            <a:off x="0" y="257175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dk2"/>
                </a:solidFill>
              </a:rPr>
              <a:t>ホワイトノイズによる話者照合精度の影響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3072000" y="11538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>
                <a:solidFill>
                  <a:schemeClr val="dk1"/>
                </a:solidFill>
              </a:rPr>
              <a:t>実験②</a:t>
            </a:r>
            <a:endParaRPr sz="5200"/>
          </a:p>
        </p:txBody>
      </p:sp>
      <p:sp>
        <p:nvSpPr>
          <p:cNvPr id="222" name="Google Shape;222;p23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10/20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43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条件</a:t>
            </a:r>
            <a:endParaRPr sz="2500"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11700" y="1172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・データ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00"/>
              <a:t>　男6人女3人，男28発話（6+7+3+6+6），女15発話（6+6+3)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00"/>
              <a:t>　照合発話対1176（同一話者117対，異なる話者1059対）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・SNR（信号雑音比）：音声と雑音の比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-2004380" y="3621616"/>
            <a:ext cx="11264154" cy="569609"/>
            <a:chOff x="-1894216" y="3964522"/>
            <a:chExt cx="11451966" cy="598203"/>
          </a:xfrm>
        </p:grpSpPr>
        <p:sp>
          <p:nvSpPr>
            <p:cNvPr id="230" name="Google Shape;230;p24"/>
            <p:cNvSpPr/>
            <p:nvPr/>
          </p:nvSpPr>
          <p:spPr>
            <a:xfrm>
              <a:off x="1616988" y="4065175"/>
              <a:ext cx="6964200" cy="260400"/>
            </a:xfrm>
            <a:prstGeom prst="rightArrow">
              <a:avLst>
                <a:gd fmla="val 50000" name="adj1"/>
                <a:gd fmla="val 136592" name="adj2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 txBox="1"/>
            <p:nvPr/>
          </p:nvSpPr>
          <p:spPr>
            <a:xfrm>
              <a:off x="8643350" y="3964525"/>
              <a:ext cx="9144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500">
                  <a:solidFill>
                    <a:schemeClr val="dk2"/>
                  </a:solidFill>
                </a:rPr>
                <a:t>大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232" name="Google Shape;232;p24"/>
            <p:cNvSpPr txBox="1"/>
            <p:nvPr/>
          </p:nvSpPr>
          <p:spPr>
            <a:xfrm>
              <a:off x="-1894216" y="3964522"/>
              <a:ext cx="35112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500">
                  <a:solidFill>
                    <a:srgbClr val="EA9999"/>
                  </a:solidFill>
                </a:rPr>
                <a:t>SNR</a:t>
              </a:r>
              <a:r>
                <a:rPr lang="ja" sz="2500">
                  <a:solidFill>
                    <a:schemeClr val="dk2"/>
                  </a:solidFill>
                </a:rPr>
                <a:t>: 小</a:t>
              </a:r>
              <a:endParaRPr sz="2500">
                <a:solidFill>
                  <a:schemeClr val="dk2"/>
                </a:solidFill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-344948" y="4191341"/>
            <a:ext cx="9557408" cy="569606"/>
            <a:chOff x="-322750" y="4324025"/>
            <a:chExt cx="9880500" cy="598200"/>
          </a:xfrm>
        </p:grpSpPr>
        <p:sp>
          <p:nvSpPr>
            <p:cNvPr id="234" name="Google Shape;234;p24"/>
            <p:cNvSpPr/>
            <p:nvPr/>
          </p:nvSpPr>
          <p:spPr>
            <a:xfrm flipH="1">
              <a:off x="1616988" y="4424670"/>
              <a:ext cx="6964200" cy="260400"/>
            </a:xfrm>
            <a:prstGeom prst="rightArrow">
              <a:avLst>
                <a:gd fmla="val 50000" name="adj1"/>
                <a:gd fmla="val 136592" name="adj2"/>
              </a:avLst>
            </a:prstGeom>
            <a:gradFill>
              <a:gsLst>
                <a:gs pos="0">
                  <a:srgbClr val="CFE2F3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 txBox="1"/>
            <p:nvPr/>
          </p:nvSpPr>
          <p:spPr>
            <a:xfrm>
              <a:off x="8643350" y="4324025"/>
              <a:ext cx="9144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500">
                  <a:solidFill>
                    <a:schemeClr val="dk2"/>
                  </a:solidFill>
                </a:rPr>
                <a:t>小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236" name="Google Shape;236;p24"/>
            <p:cNvSpPr txBox="1"/>
            <p:nvPr/>
          </p:nvSpPr>
          <p:spPr>
            <a:xfrm>
              <a:off x="-322750" y="4324025"/>
              <a:ext cx="19398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500">
                  <a:solidFill>
                    <a:srgbClr val="0000FF"/>
                  </a:solidFill>
                </a:rPr>
                <a:t>ノイズ</a:t>
              </a:r>
              <a:r>
                <a:rPr lang="ja" sz="2500">
                  <a:solidFill>
                    <a:schemeClr val="dk2"/>
                  </a:solidFill>
                </a:rPr>
                <a:t>: </a:t>
              </a:r>
              <a:r>
                <a:rPr lang="ja" sz="2500">
                  <a:solidFill>
                    <a:schemeClr val="dk2"/>
                  </a:solidFill>
                </a:rPr>
                <a:t>大</a:t>
              </a:r>
              <a:endParaRPr sz="2500">
                <a:solidFill>
                  <a:schemeClr val="dk2"/>
                </a:solidFill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11/20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25"/>
          <p:cNvGraphicFramePr/>
          <p:nvPr/>
        </p:nvGraphicFramePr>
        <p:xfrm>
          <a:off x="554188" y="7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2828525"/>
                <a:gridCol w="1231400"/>
                <a:gridCol w="1514225"/>
                <a:gridCol w="1470325"/>
                <a:gridCol w="1436075"/>
              </a:tblGrid>
              <a:tr h="59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SNR[db]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20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　∞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パソコンのEER [%]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24.7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21.9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18.3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17.9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スマートフォンの</a:t>
                      </a:r>
                      <a:r>
                        <a:rPr lang="ja" sz="1800">
                          <a:solidFill>
                            <a:schemeClr val="dk1"/>
                          </a:solidFill>
                        </a:rPr>
                        <a:t>EER [%]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21.0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15.7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13.1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11.1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3" name="Google Shape;243;p25"/>
          <p:cNvSpPr txBox="1"/>
          <p:nvPr/>
        </p:nvSpPr>
        <p:spPr>
          <a:xfrm>
            <a:off x="384850" y="211650"/>
            <a:ext cx="3898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500">
                <a:solidFill>
                  <a:schemeClr val="dk2"/>
                </a:solidFill>
              </a:rPr>
              <a:t>結果(ホワイトノイズ)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480100" y="2720050"/>
            <a:ext cx="2074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500">
                <a:solidFill>
                  <a:schemeClr val="dk2"/>
                </a:solidFill>
              </a:rPr>
              <a:t>考察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92675" y="3270250"/>
            <a:ext cx="80355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>
                <a:solidFill>
                  <a:schemeClr val="dk2"/>
                </a:solidFill>
              </a:rPr>
              <a:t>・</a:t>
            </a:r>
            <a:r>
              <a:rPr lang="ja" sz="1800">
                <a:solidFill>
                  <a:schemeClr val="dk2"/>
                </a:solidFill>
              </a:rPr>
              <a:t>SNRが小さいほどEERは大きくなる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→ノイズが大きくなるため照合が難しくなっている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12/20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000" y="1994354"/>
            <a:ext cx="2258600" cy="18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25" y="1994330"/>
            <a:ext cx="2258600" cy="18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750" y="1994357"/>
            <a:ext cx="2258600" cy="183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012" y="144588"/>
            <a:ext cx="2258600" cy="183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0650" y="144601"/>
            <a:ext cx="2258600" cy="183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402225" y="910150"/>
            <a:ext cx="2592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パソコン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48150" y="2489613"/>
            <a:ext cx="1841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スマートフォン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58" name="Google Shape;258;p26" title="white_pc_snr=0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325" y="1604375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title="white_pc_snr=10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87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 title="white_pc_snr=20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01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 title="white_sp_snr=0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325" y="336520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 title="white_sp_snr=10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8725" y="336520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 title="white_sp_snr=20.wav">
            <a:hlinkClick r:id="rId14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0125" y="3365205"/>
            <a:ext cx="243025" cy="2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/>
        </p:nvSpPr>
        <p:spPr>
          <a:xfrm>
            <a:off x="550000" y="3927225"/>
            <a:ext cx="7916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・SNRが小さい→ノイズ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・SNRが大きい→音声のスペクトログラムがわかりやすい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・スマートフォン→音声がわかりやすい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8750" y="144588"/>
            <a:ext cx="2258600" cy="183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13/20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title"/>
          </p:nvPr>
        </p:nvSpPr>
        <p:spPr>
          <a:xfrm>
            <a:off x="171625" y="4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　　　　　　　　　</a:t>
            </a:r>
            <a:r>
              <a:rPr lang="ja" sz="5800"/>
              <a:t>実験③</a:t>
            </a:r>
            <a:endParaRPr sz="5800"/>
          </a:p>
        </p:txBody>
      </p:sp>
      <p:sp>
        <p:nvSpPr>
          <p:cNvPr id="272" name="Google Shape;272;p27"/>
          <p:cNvSpPr txBox="1"/>
          <p:nvPr>
            <p:ph idx="1" type="body"/>
          </p:nvPr>
        </p:nvSpPr>
        <p:spPr>
          <a:xfrm>
            <a:off x="311700" y="1814225"/>
            <a:ext cx="85206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52"/>
              <a:t> </a:t>
            </a:r>
            <a:r>
              <a:rPr lang="ja" sz="3257"/>
              <a:t>音声にフィルタ（ローパスフィルタ、バンドパスフィルタ、ハイパスフィルタ）を適用して，精度の変化を調査する</a:t>
            </a:r>
            <a:endParaRPr sz="32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3" name="Google Shape;273;p27"/>
          <p:cNvSpPr txBox="1"/>
          <p:nvPr/>
        </p:nvSpPr>
        <p:spPr>
          <a:xfrm>
            <a:off x="1360625" y="3708100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14/20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280" name="Google Shape;280;p28"/>
          <p:cNvSpPr txBox="1"/>
          <p:nvPr>
            <p:ph idx="1" type="body"/>
          </p:nvPr>
        </p:nvSpPr>
        <p:spPr>
          <a:xfrm>
            <a:off x="311700" y="631250"/>
            <a:ext cx="85206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lang="ja"/>
              <a:t>データ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500"/>
              <a:t>　</a:t>
            </a:r>
            <a:r>
              <a:rPr lang="ja" sz="1500"/>
              <a:t>男6人女3人，男28発話（6+7+3+6+6），女15発話（6+6+3)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500"/>
              <a:t>　照合発話対1176（同一話者117対，異</a:t>
            </a:r>
            <a:r>
              <a:rPr lang="ja" sz="1500"/>
              <a:t>なる</a:t>
            </a:r>
            <a:r>
              <a:rPr lang="ja" sz="1500"/>
              <a:t>話者1059対）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lang="ja"/>
              <a:t>フィルタ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500"/>
              <a:t>　50~7000Hz（VoLTE規格）, 300~3400Hz（電話線の規格）が一般的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500"/>
              <a:t>　これらの数値を使ってフィルタを設計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b="49718" l="0" r="50059" t="1312"/>
          <a:stretch/>
        </p:blipFill>
        <p:spPr>
          <a:xfrm>
            <a:off x="164625" y="3584425"/>
            <a:ext cx="2065125" cy="14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 b="49867" l="49919" r="0" t="0"/>
          <a:stretch/>
        </p:blipFill>
        <p:spPr>
          <a:xfrm>
            <a:off x="3095301" y="3584425"/>
            <a:ext cx="2113716" cy="14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50189" t="50546"/>
          <a:stretch/>
        </p:blipFill>
        <p:spPr>
          <a:xfrm>
            <a:off x="6074575" y="3584422"/>
            <a:ext cx="2039768" cy="14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5961125" y="3333800"/>
            <a:ext cx="3097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https://detail-infomation.com/lpf-hpf-bpf-bsf/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15/20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311700" y="634914"/>
            <a:ext cx="33939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EERとそのスペクトログラム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311700" y="168300"/>
            <a:ext cx="497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ローパスフィルタ（LPF）</a:t>
            </a:r>
            <a:r>
              <a:rPr lang="ja"/>
              <a:t>の結果</a:t>
            </a:r>
            <a:endParaRPr/>
          </a:p>
        </p:txBody>
      </p:sp>
      <p:graphicFrame>
        <p:nvGraphicFramePr>
          <p:cNvPr id="292" name="Google Shape;292;p29"/>
          <p:cNvGraphicFramePr/>
          <p:nvPr/>
        </p:nvGraphicFramePr>
        <p:xfrm>
          <a:off x="0" y="125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1746300"/>
                <a:gridCol w="1845950"/>
                <a:gridCol w="1859275"/>
                <a:gridCol w="1814175"/>
                <a:gridCol w="1878300"/>
              </a:tblGrid>
              <a:tr h="45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~50Hz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~7000Hz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35.0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24.1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43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0.331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0.188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0.137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0.112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0" y="2241600"/>
            <a:ext cx="1610501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625" y="2241597"/>
            <a:ext cx="1678800" cy="13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738" y="2241600"/>
            <a:ext cx="1678800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000" y="2241600"/>
            <a:ext cx="1678800" cy="1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9275" y="2237350"/>
            <a:ext cx="1615900" cy="13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825" y="370980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 title="50pc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6025" y="370980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title="300pc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7213" y="370980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title="3400pc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3813" y="370980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 title="7000pc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2875" y="370980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487875" y="4197002"/>
            <a:ext cx="8223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~7000HzはEERにあまり変化がなく, ~3400Hzが最も低い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3400Hz以下に識別における重要な情報が含まれていると考えられる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36075" y="1705100"/>
            <a:ext cx="1528800" cy="492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7445050" y="1705100"/>
            <a:ext cx="1434600" cy="492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16/20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5606000" y="1705100"/>
            <a:ext cx="1528800" cy="492600"/>
          </a:xfrm>
          <a:prstGeom prst="rect">
            <a:avLst/>
          </a:prstGeom>
          <a:noFill/>
          <a:ln cap="flat" cmpd="sng" w="1143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311700" y="634925"/>
            <a:ext cx="328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200"/>
              <a:t>EERとそのスペクトログラム　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3" name="Google Shape;313;p30"/>
          <p:cNvGraphicFramePr/>
          <p:nvPr/>
        </p:nvGraphicFramePr>
        <p:xfrm>
          <a:off x="0" y="127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1746300"/>
                <a:gridCol w="1845950"/>
                <a:gridCol w="1859275"/>
                <a:gridCol w="1814175"/>
                <a:gridCol w="1878300"/>
              </a:tblGrid>
              <a:tr h="43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3400Hz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7000Hz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36.8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50.6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14" name="Google Shape;314;p30"/>
          <p:cNvSpPr txBox="1"/>
          <p:nvPr>
            <p:ph type="title"/>
          </p:nvPr>
        </p:nvSpPr>
        <p:spPr>
          <a:xfrm>
            <a:off x="311700" y="155525"/>
            <a:ext cx="50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ハイパスフィルタ（HPF）の結果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0" l="3297" r="3297" t="0"/>
          <a:stretch/>
        </p:blipFill>
        <p:spPr>
          <a:xfrm>
            <a:off x="70188" y="2238658"/>
            <a:ext cx="1658102" cy="13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b="0" l="3297" r="3297" t="0"/>
          <a:stretch/>
        </p:blipFill>
        <p:spPr>
          <a:xfrm>
            <a:off x="1897562" y="2238651"/>
            <a:ext cx="1658102" cy="13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 rotWithShape="1">
          <a:blip r:embed="rId5">
            <a:alphaModFix/>
          </a:blip>
          <a:srcRect b="0" l="3297" r="3297" t="0"/>
          <a:stretch/>
        </p:blipFill>
        <p:spPr>
          <a:xfrm>
            <a:off x="3736938" y="2238658"/>
            <a:ext cx="1658102" cy="13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6">
            <a:alphaModFix/>
          </a:blip>
          <a:srcRect b="0" l="3297" r="3297" t="0"/>
          <a:stretch/>
        </p:blipFill>
        <p:spPr>
          <a:xfrm>
            <a:off x="5576313" y="2238650"/>
            <a:ext cx="1658102" cy="13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 rotWithShape="1">
          <a:blip r:embed="rId7">
            <a:alphaModFix/>
          </a:blip>
          <a:srcRect b="0" l="2615" r="2615" t="0"/>
          <a:stretch/>
        </p:blipFill>
        <p:spPr>
          <a:xfrm>
            <a:off x="7415688" y="2248213"/>
            <a:ext cx="1658102" cy="131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537" y="3691925"/>
            <a:ext cx="279475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 title="f1_ymgtA_pc1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8948" y="3691925"/>
            <a:ext cx="279475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 title="f2_ymgtA_pc1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0325" y="3691925"/>
            <a:ext cx="279475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 title="f_ymgtA_pc1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1700" y="3691925"/>
            <a:ext cx="279475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 title="f4_ymgtA_pc1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7000" y="3691925"/>
            <a:ext cx="279475" cy="2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465750" y="4199900"/>
            <a:ext cx="8212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フィルタなしと50Hz~と300Hz~でほとんど同じ結果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3400Hz~と7000Hz~ではEERが高い → LPFとは逆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136075" y="1705100"/>
            <a:ext cx="5052900" cy="492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5517500" y="1705100"/>
            <a:ext cx="3502200" cy="492600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17/20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>
            <p:ph idx="1" type="body"/>
          </p:nvPr>
        </p:nvSpPr>
        <p:spPr>
          <a:xfrm>
            <a:off x="311700" y="634925"/>
            <a:ext cx="328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200"/>
              <a:t>EERとそのスペクトログラム　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311700" y="619575"/>
            <a:ext cx="3187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5" name="Google Shape;335;p31"/>
          <p:cNvGraphicFramePr/>
          <p:nvPr/>
        </p:nvGraphicFramePr>
        <p:xfrm>
          <a:off x="0" y="127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1746300"/>
                <a:gridCol w="1845950"/>
                <a:gridCol w="1859275"/>
                <a:gridCol w="1814175"/>
                <a:gridCol w="1878300"/>
              </a:tblGrid>
              <a:tr h="43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50~7000Hz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300~3400Hz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50~3400Hz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300~7000Hz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23.1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36" name="Google Shape;336;p31"/>
          <p:cNvSpPr txBox="1"/>
          <p:nvPr>
            <p:ph type="title"/>
          </p:nvPr>
        </p:nvSpPr>
        <p:spPr>
          <a:xfrm>
            <a:off x="256200" y="130600"/>
            <a:ext cx="53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バンドパスフィルタ（BPF）の結果</a:t>
            </a: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800" y="2223675"/>
            <a:ext cx="1739802" cy="13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474" y="2223675"/>
            <a:ext cx="1739802" cy="130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6052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7627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7">
            <a:alphaModFix/>
          </a:blip>
          <a:srcRect b="0" l="3297" r="3297" t="0"/>
          <a:stretch/>
        </p:blipFill>
        <p:spPr>
          <a:xfrm>
            <a:off x="57819" y="2223675"/>
            <a:ext cx="1625103" cy="13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950" y="3676649"/>
            <a:ext cx="299275" cy="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 title="ymgt-A_pc_01_50-7000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4063" y="3676650"/>
            <a:ext cx="299275" cy="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 title="ymgt-A_pc_01_300-3400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0186" y="3676650"/>
            <a:ext cx="299275" cy="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 title="ymgt-A_pc_01_50-3400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311" y="3676650"/>
            <a:ext cx="299275" cy="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 title="ymgt-A_pc_01_300-7000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888" y="3676650"/>
            <a:ext cx="299275" cy="2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454213" y="4124050"/>
            <a:ext cx="813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EERは50~7000Hzの時が一番小さい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~50Hzと7000Hz~には識別に不必要なノイズが含まれていると考えられる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1909300" y="1704550"/>
            <a:ext cx="1528800" cy="492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18/20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概要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ja" sz="2500"/>
              <a:t>話者照合とは何か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ja" sz="2500"/>
              <a:t>話者照合の関連知識</a:t>
            </a:r>
            <a:endParaRPr sz="25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短時間フーリエ変換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評価指標(EER)</a:t>
            </a:r>
            <a:endParaRPr sz="18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ja" sz="2500"/>
              <a:t>実施した実験とその結果</a:t>
            </a:r>
            <a:endParaRPr sz="25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概要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結果</a:t>
            </a:r>
            <a:endParaRPr sz="1800"/>
          </a:p>
        </p:txBody>
      </p:sp>
      <p:sp>
        <p:nvSpPr>
          <p:cNvPr id="62" name="Google Shape;62;p14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EERの</a:t>
            </a:r>
            <a:r>
              <a:rPr lang="ja"/>
              <a:t>変化が小さかったものの比較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sp>
        <p:nvSpPr>
          <p:cNvPr id="355" name="Google Shape;355;p32"/>
          <p:cNvSpPr txBox="1"/>
          <p:nvPr/>
        </p:nvSpPr>
        <p:spPr>
          <a:xfrm>
            <a:off x="497550" y="4650600"/>
            <a:ext cx="81489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HPFはカットオフ周波数より低い周波数成分を減衰させる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56" name="Google Shape;356;p32"/>
          <p:cNvGraphicFramePr/>
          <p:nvPr/>
        </p:nvGraphicFramePr>
        <p:xfrm>
          <a:off x="155850" y="146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{6142B233-FAAB-492B-A7DD-DEA14BA72FF1}</a:tableStyleId>
              </a:tblPr>
              <a:tblGrid>
                <a:gridCol w="2208075"/>
                <a:gridCol w="2208075"/>
                <a:gridCol w="2208075"/>
                <a:gridCol w="2208075"/>
              </a:tblGrid>
              <a:tr h="5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フィルタなし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50Hz~</a:t>
                      </a:r>
                      <a:r>
                        <a:rPr lang="ja" sz="1700">
                          <a:solidFill>
                            <a:schemeClr val="dk1"/>
                          </a:solidFill>
                        </a:rPr>
                        <a:t> (HPF)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300Hz~ (HPF)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~7000Hz (LPF)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0.179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700">
                          <a:solidFill>
                            <a:schemeClr val="dk1"/>
                          </a:solidFill>
                        </a:rPr>
                        <a:t>0.180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203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5" y="2641800"/>
            <a:ext cx="2104900" cy="19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 rotWithShape="1">
          <a:blip r:embed="rId4">
            <a:alphaModFix/>
          </a:blip>
          <a:srcRect b="0" l="3298" r="7796" t="3781"/>
          <a:stretch/>
        </p:blipFill>
        <p:spPr>
          <a:xfrm>
            <a:off x="2419750" y="2641825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5">
            <a:alphaModFix/>
          </a:blip>
          <a:srcRect b="0" l="3296" r="8566" t="3947"/>
          <a:stretch/>
        </p:blipFill>
        <p:spPr>
          <a:xfrm>
            <a:off x="4627825" y="2641825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900" y="2641825"/>
            <a:ext cx="2104900" cy="19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>
            <p:ph idx="1" type="body"/>
          </p:nvPr>
        </p:nvSpPr>
        <p:spPr>
          <a:xfrm>
            <a:off x="311700" y="969113"/>
            <a:ext cx="85206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EERとそのスペクトログラム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19/20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話者照合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音声をもとに，発話者が特定の人物であるか判断する．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個人を認証，アクセス制御，音声鑑定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関連知識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短時間フーリエ変換，EER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実験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録音デバイス，ノイズ，周波数成分の認識精度への影響</a:t>
            </a:r>
            <a:endParaRPr/>
          </a:p>
        </p:txBody>
      </p:sp>
      <p:sp>
        <p:nvSpPr>
          <p:cNvPr id="369" name="Google Shape;369;p33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20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375" name="Google Shape;37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ご清聴ありがとうございました．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話者照合とは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音声から話者の特徴を抽出し，発話者が特定の人物であるか判断する．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個人の判定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電話の音声を用いた本人確認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識別結果に基づく情報へのアクセス制御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分析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大量のデータから人物に関する情報を抽出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警察の科学捜査(音声鑑定)など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25" y="1643837"/>
            <a:ext cx="3957825" cy="1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416500" y="3310950"/>
            <a:ext cx="3727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https://www.jstage.jst.go.jp/article/isciesci/62/2/62_63/_pdf/-char/ja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2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短時間フーリエ変換 </a:t>
            </a:r>
            <a:r>
              <a:rPr lang="ja" sz="1688"/>
              <a:t>STFT: Short-Time Fourier Transform</a:t>
            </a:r>
            <a:endParaRPr sz="1688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信号の短い区間を切り出して，フーリエ変換したもの．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パラメータにより性能が変化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ja" sz="1500"/>
              <a:t>窓関数の種類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ja" sz="1500"/>
              <a:t>フレーム長，シフト量</a:t>
            </a:r>
            <a:endParaRPr sz="1500"/>
          </a:p>
        </p:txBody>
      </p:sp>
      <p:sp>
        <p:nvSpPr>
          <p:cNvPr id="78" name="Google Shape;78;p16"/>
          <p:cNvSpPr txBox="1"/>
          <p:nvPr/>
        </p:nvSpPr>
        <p:spPr>
          <a:xfrm>
            <a:off x="-4842500" y="1917613"/>
            <a:ext cx="43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図表内の注目するべき部分を指さすとか，するべき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-5105175" y="226200"/>
            <a:ext cx="430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2ページに分けて，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変数や分解能をスライダー形式で変化を図示する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縦軸が周波数，横軸が時間分解能，という話も，指をさしてする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922" y="4327200"/>
            <a:ext cx="4698152" cy="6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6"/>
          <p:cNvGrpSpPr/>
          <p:nvPr/>
        </p:nvGrpSpPr>
        <p:grpSpPr>
          <a:xfrm>
            <a:off x="2744428" y="4342799"/>
            <a:ext cx="1114163" cy="324733"/>
            <a:chOff x="6581775" y="1983275"/>
            <a:chExt cx="657828" cy="202200"/>
          </a:xfrm>
        </p:grpSpPr>
        <p:cxnSp>
          <p:nvCxnSpPr>
            <p:cNvPr id="82" name="Google Shape;82;p16"/>
            <p:cNvCxnSpPr/>
            <p:nvPr/>
          </p:nvCxnSpPr>
          <p:spPr>
            <a:xfrm flipH="1">
              <a:off x="6581775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6"/>
            <p:cNvCxnSpPr/>
            <p:nvPr/>
          </p:nvCxnSpPr>
          <p:spPr>
            <a:xfrm>
              <a:off x="6910203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2" y="3315150"/>
            <a:ext cx="1718588" cy="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277" y="3315150"/>
            <a:ext cx="1724061" cy="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427" y="3316518"/>
            <a:ext cx="1724061" cy="65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0055" y="3315150"/>
            <a:ext cx="1718588" cy="6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1116400" y="2805650"/>
            <a:ext cx="917100" cy="1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フーリエ変換</a:t>
            </a:r>
            <a:endParaRPr sz="900"/>
          </a:p>
        </p:txBody>
      </p:sp>
      <p:sp>
        <p:nvSpPr>
          <p:cNvPr id="89" name="Google Shape;89;p16"/>
          <p:cNvSpPr/>
          <p:nvPr/>
        </p:nvSpPr>
        <p:spPr>
          <a:xfrm>
            <a:off x="3110800" y="2805650"/>
            <a:ext cx="917100" cy="1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フーリエ変換</a:t>
            </a:r>
            <a:endParaRPr sz="900"/>
          </a:p>
        </p:txBody>
      </p:sp>
      <p:sp>
        <p:nvSpPr>
          <p:cNvPr id="90" name="Google Shape;90;p16"/>
          <p:cNvSpPr/>
          <p:nvPr/>
        </p:nvSpPr>
        <p:spPr>
          <a:xfrm>
            <a:off x="5105200" y="2805650"/>
            <a:ext cx="917100" cy="1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フーリエ変換</a:t>
            </a:r>
            <a:endParaRPr sz="900"/>
          </a:p>
        </p:txBody>
      </p:sp>
      <p:sp>
        <p:nvSpPr>
          <p:cNvPr id="91" name="Google Shape;91;p16"/>
          <p:cNvSpPr/>
          <p:nvPr/>
        </p:nvSpPr>
        <p:spPr>
          <a:xfrm>
            <a:off x="7107763" y="2805650"/>
            <a:ext cx="917100" cy="1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フーリエ変換</a:t>
            </a:r>
            <a:endParaRPr sz="900"/>
          </a:p>
        </p:txBody>
      </p:sp>
      <p:cxnSp>
        <p:nvCxnSpPr>
          <p:cNvPr id="92" name="Google Shape;92;p16"/>
          <p:cNvCxnSpPr>
            <a:stCxn id="84" idx="0"/>
            <a:endCxn id="88" idx="2"/>
          </p:cNvCxnSpPr>
          <p:nvPr/>
        </p:nvCxnSpPr>
        <p:spPr>
          <a:xfrm rot="10800000">
            <a:off x="1574956" y="2997150"/>
            <a:ext cx="0" cy="31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/>
          <p:nvPr/>
        </p:nvCxnSpPr>
        <p:spPr>
          <a:xfrm rot="10800000">
            <a:off x="3569356" y="2997150"/>
            <a:ext cx="0" cy="31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/>
          <p:nvPr/>
        </p:nvCxnSpPr>
        <p:spPr>
          <a:xfrm rot="10800000">
            <a:off x="5566469" y="2997150"/>
            <a:ext cx="0" cy="31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/>
          <p:nvPr/>
        </p:nvCxnSpPr>
        <p:spPr>
          <a:xfrm rot="10800000">
            <a:off x="7566319" y="2997150"/>
            <a:ext cx="0" cy="31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/>
          <p:nvPr/>
        </p:nvSpPr>
        <p:spPr>
          <a:xfrm rot="1005899">
            <a:off x="1782569" y="4116136"/>
            <a:ext cx="1227264" cy="25160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3243803" y="4342799"/>
            <a:ext cx="1114163" cy="324733"/>
            <a:chOff x="6581775" y="1983275"/>
            <a:chExt cx="657828" cy="202200"/>
          </a:xfrm>
        </p:grpSpPr>
        <p:cxnSp>
          <p:nvCxnSpPr>
            <p:cNvPr id="98" name="Google Shape;98;p16"/>
            <p:cNvCxnSpPr/>
            <p:nvPr/>
          </p:nvCxnSpPr>
          <p:spPr>
            <a:xfrm flipH="1">
              <a:off x="6581775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6"/>
            <p:cNvCxnSpPr/>
            <p:nvPr/>
          </p:nvCxnSpPr>
          <p:spPr>
            <a:xfrm>
              <a:off x="6910203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" name="Google Shape;100;p16"/>
          <p:cNvSpPr/>
          <p:nvPr/>
        </p:nvSpPr>
        <p:spPr>
          <a:xfrm rot="3667429">
            <a:off x="3485366" y="4029786"/>
            <a:ext cx="299429" cy="25175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3817628" y="4342799"/>
            <a:ext cx="1114163" cy="324733"/>
            <a:chOff x="6581775" y="1983275"/>
            <a:chExt cx="657828" cy="202200"/>
          </a:xfrm>
        </p:grpSpPr>
        <p:cxnSp>
          <p:nvCxnSpPr>
            <p:cNvPr id="102" name="Google Shape;102;p16"/>
            <p:cNvCxnSpPr/>
            <p:nvPr/>
          </p:nvCxnSpPr>
          <p:spPr>
            <a:xfrm flipH="1">
              <a:off x="6581775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6"/>
            <p:cNvCxnSpPr/>
            <p:nvPr/>
          </p:nvCxnSpPr>
          <p:spPr>
            <a:xfrm>
              <a:off x="6910203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6"/>
          <p:cNvSpPr/>
          <p:nvPr/>
        </p:nvSpPr>
        <p:spPr>
          <a:xfrm rot="9529761">
            <a:off x="4599360" y="4084675"/>
            <a:ext cx="880528" cy="25176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4357978" y="4342799"/>
            <a:ext cx="1114163" cy="324733"/>
            <a:chOff x="6581775" y="1983275"/>
            <a:chExt cx="657828" cy="202200"/>
          </a:xfrm>
        </p:grpSpPr>
        <p:cxnSp>
          <p:nvCxnSpPr>
            <p:cNvPr id="106" name="Google Shape;106;p16"/>
            <p:cNvCxnSpPr/>
            <p:nvPr/>
          </p:nvCxnSpPr>
          <p:spPr>
            <a:xfrm flipH="1">
              <a:off x="6581775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6"/>
            <p:cNvCxnSpPr/>
            <p:nvPr/>
          </p:nvCxnSpPr>
          <p:spPr>
            <a:xfrm>
              <a:off x="6910203" y="1983275"/>
              <a:ext cx="329400" cy="202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" name="Google Shape;108;p16"/>
          <p:cNvSpPr/>
          <p:nvPr/>
        </p:nvSpPr>
        <p:spPr>
          <a:xfrm rot="10132935">
            <a:off x="5290442" y="4152889"/>
            <a:ext cx="1789178" cy="25181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8522675" y="3414063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059200" y="4439938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3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/>
              <a:t>スペクトログラム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STFTの結果のうち振幅成分を使用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周波数成分の時間変化を可視化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735661" y="2111328"/>
            <a:ext cx="8371487" cy="1886765"/>
            <a:chOff x="565350" y="2353224"/>
            <a:chExt cx="8520598" cy="1950951"/>
          </a:xfrm>
        </p:grpSpPr>
        <p:pic>
          <p:nvPicPr>
            <p:cNvPr id="119" name="Google Shape;119;p17"/>
            <p:cNvPicPr preferRelativeResize="0"/>
            <p:nvPr/>
          </p:nvPicPr>
          <p:blipFill rotWithShape="1">
            <a:blip r:embed="rId3">
              <a:alphaModFix/>
            </a:blip>
            <a:srcRect b="35479" l="7715" r="51700" t="38924"/>
            <a:stretch/>
          </p:blipFill>
          <p:spPr>
            <a:xfrm>
              <a:off x="565350" y="2353224"/>
              <a:ext cx="3073224" cy="1938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7"/>
            <p:cNvPicPr preferRelativeResize="0"/>
            <p:nvPr/>
          </p:nvPicPr>
          <p:blipFill rotWithShape="1">
            <a:blip r:embed="rId3">
              <a:alphaModFix/>
            </a:blip>
            <a:srcRect b="8053" l="12146" r="51733" t="66184"/>
            <a:stretch/>
          </p:blipFill>
          <p:spPr>
            <a:xfrm>
              <a:off x="6350675" y="2353225"/>
              <a:ext cx="2735273" cy="19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 rotWithShape="1">
            <a:blip r:embed="rId3">
              <a:alphaModFix/>
            </a:blip>
            <a:srcRect b="35479" l="54327" r="9550" t="38924"/>
            <a:stretch/>
          </p:blipFill>
          <p:spPr>
            <a:xfrm>
              <a:off x="3619375" y="2353851"/>
              <a:ext cx="2735273" cy="1938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7"/>
          <p:cNvGrpSpPr/>
          <p:nvPr/>
        </p:nvGrpSpPr>
        <p:grpSpPr>
          <a:xfrm>
            <a:off x="-380408" y="4007034"/>
            <a:ext cx="9966892" cy="461631"/>
            <a:chOff x="-746077" y="3964520"/>
            <a:chExt cx="10303827" cy="484805"/>
          </a:xfrm>
        </p:grpSpPr>
        <p:sp>
          <p:nvSpPr>
            <p:cNvPr id="123" name="Google Shape;123;p17"/>
            <p:cNvSpPr/>
            <p:nvPr/>
          </p:nvSpPr>
          <p:spPr>
            <a:xfrm>
              <a:off x="1616988" y="4065175"/>
              <a:ext cx="6964200" cy="260400"/>
            </a:xfrm>
            <a:prstGeom prst="rightArrow">
              <a:avLst>
                <a:gd fmla="val 50000" name="adj1"/>
                <a:gd fmla="val 136592" name="adj2"/>
              </a:avLst>
            </a:prstGeom>
            <a:gradFill>
              <a:gsLst>
                <a:gs pos="0">
                  <a:srgbClr val="FCE5CD"/>
                </a:gs>
                <a:gs pos="100000">
                  <a:srgbClr val="FF990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8643350" y="3964525"/>
              <a:ext cx="9144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2"/>
                  </a:solidFill>
                </a:rPr>
                <a:t>高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-746077" y="3964520"/>
              <a:ext cx="23631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rgbClr val="FF9900"/>
                  </a:solidFill>
                </a:rPr>
                <a:t>周波数分解能</a:t>
              </a:r>
              <a:r>
                <a:rPr lang="ja" sz="1800">
                  <a:solidFill>
                    <a:schemeClr val="dk2"/>
                  </a:solidFill>
                </a:rPr>
                <a:t>: 低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29077" y="4421916"/>
            <a:ext cx="9557408" cy="461627"/>
            <a:chOff x="-322750" y="4324025"/>
            <a:chExt cx="9880500" cy="484800"/>
          </a:xfrm>
        </p:grpSpPr>
        <p:sp>
          <p:nvSpPr>
            <p:cNvPr id="127" name="Google Shape;127;p17"/>
            <p:cNvSpPr/>
            <p:nvPr/>
          </p:nvSpPr>
          <p:spPr>
            <a:xfrm flipH="1">
              <a:off x="1616988" y="4424670"/>
              <a:ext cx="6964200" cy="260400"/>
            </a:xfrm>
            <a:prstGeom prst="rightArrow">
              <a:avLst>
                <a:gd fmla="val 50000" name="adj1"/>
                <a:gd fmla="val 136592" name="adj2"/>
              </a:avLst>
            </a:prstGeom>
            <a:gradFill>
              <a:gsLst>
                <a:gs pos="0">
                  <a:srgbClr val="CFE2F3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8643350" y="4324025"/>
              <a:ext cx="9144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2"/>
                  </a:solidFill>
                </a:rPr>
                <a:t>低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-322750" y="4324025"/>
              <a:ext cx="19398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rgbClr val="0000FF"/>
                  </a:solidFill>
                </a:rPr>
                <a:t>時間分解能</a:t>
              </a:r>
              <a:r>
                <a:rPr lang="ja" sz="1800">
                  <a:solidFill>
                    <a:schemeClr val="dk2"/>
                  </a:solidFill>
                </a:rPr>
                <a:t>: 高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-411445" y="1665909"/>
            <a:ext cx="9966892" cy="461631"/>
            <a:chOff x="-746077" y="3964520"/>
            <a:chExt cx="10303827" cy="484805"/>
          </a:xfrm>
        </p:grpSpPr>
        <p:sp>
          <p:nvSpPr>
            <p:cNvPr id="131" name="Google Shape;131;p17"/>
            <p:cNvSpPr/>
            <p:nvPr/>
          </p:nvSpPr>
          <p:spPr>
            <a:xfrm>
              <a:off x="1616988" y="4065175"/>
              <a:ext cx="6964200" cy="260400"/>
            </a:xfrm>
            <a:prstGeom prst="rightArrow">
              <a:avLst>
                <a:gd fmla="val 50000" name="adj1"/>
                <a:gd fmla="val 136592" name="adj2"/>
              </a:avLst>
            </a:prstGeom>
            <a:gradFill>
              <a:gsLst>
                <a:gs pos="0">
                  <a:srgbClr val="F3F3F3"/>
                </a:gs>
                <a:gs pos="100000">
                  <a:srgbClr val="B7B7B7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8643350" y="3964525"/>
              <a:ext cx="9144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2"/>
                  </a:solidFill>
                </a:rPr>
                <a:t>長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-746077" y="3964520"/>
              <a:ext cx="23631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2"/>
                  </a:solidFill>
                </a:rPr>
                <a:t>フレーム長: 短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134" name="Google Shape;134;p17"/>
          <p:cNvSpPr/>
          <p:nvPr/>
        </p:nvSpPr>
        <p:spPr>
          <a:xfrm>
            <a:off x="1107892" y="2743675"/>
            <a:ext cx="25941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時間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85950" y="2163025"/>
            <a:ext cx="461700" cy="162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周波数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4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2150775"/>
            <a:ext cx="4260300" cy="28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混同行列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他人受け入れ率: FAR = FP/(FP+TN)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本人拒否率: FRR = FN/(TP+FN)	</a:t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等価エラー率 </a:t>
            </a:r>
            <a:r>
              <a:rPr lang="ja" sz="1800"/>
              <a:t>EER: Equal Error Rate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ja"/>
              <a:t>他人受け入れ率 = 本人拒否率</a:t>
            </a:r>
            <a:endParaRPr b="1"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低ければ低いほど性能が良い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298" y="1017727"/>
            <a:ext cx="4425174" cy="300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8"/>
          <p:cNvCxnSpPr/>
          <p:nvPr/>
        </p:nvCxnSpPr>
        <p:spPr>
          <a:xfrm rot="10800000">
            <a:off x="4967299" y="3187375"/>
            <a:ext cx="648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2823474" y="3187838"/>
            <a:ext cx="20775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18"/>
          <p:cNvSpPr txBox="1"/>
          <p:nvPr/>
        </p:nvSpPr>
        <p:spPr>
          <a:xfrm>
            <a:off x="2842005" y="2813949"/>
            <a:ext cx="1636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EER: 0.171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630328" y="3092573"/>
            <a:ext cx="178200" cy="169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656980" y="2383810"/>
            <a:ext cx="1839282" cy="1849639"/>
            <a:chOff x="1115350" y="2259725"/>
            <a:chExt cx="1534525" cy="1543038"/>
          </a:xfrm>
        </p:grpSpPr>
        <p:sp>
          <p:nvSpPr>
            <p:cNvPr id="150" name="Google Shape;150;p18"/>
            <p:cNvSpPr/>
            <p:nvPr/>
          </p:nvSpPr>
          <p:spPr>
            <a:xfrm>
              <a:off x="1461850" y="2608388"/>
              <a:ext cx="572700" cy="572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真陽性</a:t>
              </a:r>
              <a:br>
                <a:rPr lang="ja" sz="900"/>
              </a:br>
              <a:r>
                <a:rPr lang="ja" sz="900"/>
                <a:t>(TP)</a:t>
              </a:r>
              <a:endParaRPr sz="900"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077175" y="2608388"/>
              <a:ext cx="572700" cy="572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偽陰性</a:t>
              </a:r>
              <a:br>
                <a:rPr lang="ja" sz="900"/>
              </a:br>
              <a:r>
                <a:rPr lang="ja" sz="900"/>
                <a:t>(FN)</a:t>
              </a:r>
              <a:endParaRPr sz="900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461850" y="3230063"/>
              <a:ext cx="572700" cy="572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偽陽性</a:t>
              </a:r>
              <a:br>
                <a:rPr lang="ja" sz="900"/>
              </a:br>
              <a:r>
                <a:rPr lang="ja" sz="900"/>
                <a:t>(FP)</a:t>
              </a:r>
              <a:endParaRPr sz="9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2077175" y="3230063"/>
              <a:ext cx="572700" cy="572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/>
                <a:t>真陰性</a:t>
              </a:r>
              <a:br>
                <a:rPr lang="ja" sz="900"/>
              </a:br>
              <a:r>
                <a:rPr lang="ja" sz="900"/>
                <a:t>(TN)</a:t>
              </a:r>
              <a:endParaRPr sz="900"/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1461850" y="2259725"/>
              <a:ext cx="11880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91425" spcFirstLastPara="1" rIns="91425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予測したクラス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 rot="-5400000">
              <a:off x="595000" y="3128750"/>
              <a:ext cx="11865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91425" spcFirstLastPara="1" rIns="91425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実際のクラス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1461850" y="2434613"/>
              <a:ext cx="5727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91425" spcFirstLastPara="1" rIns="91425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P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2077175" y="2434625"/>
              <a:ext cx="5727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91425" spcFirstLastPara="1" rIns="91425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N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1290250" y="2733200"/>
              <a:ext cx="1716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000" spcFirstLastPara="1" rIns="18000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P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290250" y="3354875"/>
              <a:ext cx="1716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8000" spcFirstLastPara="1" rIns="18000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2"/>
                  </a:solidFill>
                </a:rPr>
                <a:t>N</a:t>
              </a:r>
              <a:endParaRPr sz="900">
                <a:solidFill>
                  <a:schemeClr val="dk2"/>
                </a:solidFill>
              </a:endParaRPr>
            </a:p>
          </p:txBody>
        </p:sp>
      </p:grpSp>
      <p:sp>
        <p:nvSpPr>
          <p:cNvPr id="160" name="Google Shape;160;p18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5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311700" y="1017725"/>
            <a:ext cx="8567400" cy="4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4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9"/>
              <a:buChar char="●"/>
            </a:pPr>
            <a:r>
              <a:rPr lang="ja" sz="1828">
                <a:solidFill>
                  <a:schemeClr val="dk2"/>
                </a:solidFill>
              </a:rPr>
              <a:t>発話音声の対について，同一話者の発話であるか判定</a:t>
            </a:r>
            <a:endParaRPr sz="1828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ja" sz="1500">
                <a:solidFill>
                  <a:schemeClr val="dk2"/>
                </a:solidFill>
              </a:rPr>
              <a:t>発話から話者埋め込みを抽出，コサイン類似度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ja" sz="1500">
                <a:solidFill>
                  <a:schemeClr val="dk2"/>
                </a:solidFill>
              </a:rPr>
              <a:t>ECAPA-TDNN（最新の深層学習モデル）</a:t>
            </a:r>
            <a:endParaRPr sz="1500">
              <a:solidFill>
                <a:schemeClr val="dk2"/>
              </a:solidFill>
            </a:endParaRPr>
          </a:p>
          <a:p>
            <a:pPr indent="-3455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42"/>
              <a:buChar char="●"/>
            </a:pPr>
            <a:r>
              <a:rPr lang="ja" sz="1841">
                <a:solidFill>
                  <a:schemeClr val="dk2"/>
                </a:solidFill>
              </a:rPr>
              <a:t>認識精度への影響</a:t>
            </a:r>
            <a:endParaRPr sz="1841">
              <a:solidFill>
                <a:schemeClr val="dk2"/>
              </a:solidFill>
            </a:endParaRPr>
          </a:p>
          <a:p>
            <a:pPr indent="-32599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34"/>
              <a:buChar char="○"/>
            </a:pPr>
            <a:r>
              <a:rPr b="1" lang="ja" sz="1533">
                <a:solidFill>
                  <a:schemeClr val="dk2"/>
                </a:solidFill>
              </a:rPr>
              <a:t>実験①：録音デバイスの違い</a:t>
            </a:r>
            <a:endParaRPr b="1" sz="1533">
              <a:solidFill>
                <a:schemeClr val="dk2"/>
              </a:solidFill>
            </a:endParaRPr>
          </a:p>
          <a:p>
            <a:pPr indent="-32599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34"/>
              <a:buChar char="○"/>
            </a:pPr>
            <a:r>
              <a:rPr b="1" lang="ja" sz="1533">
                <a:solidFill>
                  <a:schemeClr val="dk2"/>
                </a:solidFill>
              </a:rPr>
              <a:t>実験②：ホワイトノイズ</a:t>
            </a:r>
            <a:endParaRPr b="1" sz="1533">
              <a:solidFill>
                <a:schemeClr val="dk2"/>
              </a:solidFill>
            </a:endParaRPr>
          </a:p>
          <a:p>
            <a:pPr indent="-32599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34"/>
              <a:buChar char="○"/>
            </a:pPr>
            <a:r>
              <a:rPr b="1" lang="ja" sz="1533">
                <a:solidFill>
                  <a:schemeClr val="dk2"/>
                </a:solidFill>
              </a:rPr>
              <a:t>実験③：音声に含まれる周波数成分</a:t>
            </a:r>
            <a:endParaRPr b="1" sz="1533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照合音声</a:t>
            </a:r>
            <a:endParaRPr sz="18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ja" sz="1500">
                <a:solidFill>
                  <a:schemeClr val="dk2"/>
                </a:solidFill>
              </a:rPr>
              <a:t>スマホとパソコンで同一発話を同時に録音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ja" sz="1500">
                <a:solidFill>
                  <a:schemeClr val="dk2"/>
                </a:solidFill>
              </a:rPr>
              <a:t>16kHz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ja" sz="1500">
                <a:solidFill>
                  <a:schemeClr val="dk2"/>
                </a:solidFill>
              </a:rPr>
              <a:t>発話長は一秒ほど，任意の単語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実験について</a:t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5061537" y="1841237"/>
            <a:ext cx="3927370" cy="2851761"/>
            <a:chOff x="5347500" y="2497000"/>
            <a:chExt cx="3484800" cy="2530400"/>
          </a:xfrm>
        </p:grpSpPr>
        <p:cxnSp>
          <p:nvCxnSpPr>
            <p:cNvPr id="168" name="Google Shape;168;p19"/>
            <p:cNvCxnSpPr/>
            <p:nvPr/>
          </p:nvCxnSpPr>
          <p:spPr>
            <a:xfrm flipH="1" rot="10800000">
              <a:off x="61500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19"/>
            <p:cNvCxnSpPr/>
            <p:nvPr/>
          </p:nvCxnSpPr>
          <p:spPr>
            <a:xfrm rot="10800000">
              <a:off x="74985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19"/>
            <p:cNvSpPr/>
            <p:nvPr/>
          </p:nvSpPr>
          <p:spPr>
            <a:xfrm>
              <a:off x="7227300" y="4717500"/>
              <a:ext cx="1605000" cy="309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発話音声B</a:t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3475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話者埋め込みＡ</a:t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72273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話者埋め込みB</a:t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347500" y="4717500"/>
              <a:ext cx="1605000" cy="3099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発話音声A</a:t>
              </a:r>
              <a:endParaRPr/>
            </a:p>
          </p:txBody>
        </p:sp>
        <p:cxnSp>
          <p:nvCxnSpPr>
            <p:cNvPr id="174" name="Google Shape;174;p19"/>
            <p:cNvCxnSpPr>
              <a:stCxn id="173" idx="0"/>
              <a:endCxn id="171" idx="2"/>
            </p:cNvCxnSpPr>
            <p:nvPr/>
          </p:nvCxnSpPr>
          <p:spPr>
            <a:xfrm rot="10800000">
              <a:off x="61500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" name="Google Shape;175;p19"/>
            <p:cNvCxnSpPr>
              <a:stCxn id="170" idx="0"/>
              <a:endCxn id="172" idx="2"/>
            </p:cNvCxnSpPr>
            <p:nvPr/>
          </p:nvCxnSpPr>
          <p:spPr>
            <a:xfrm rot="10800000">
              <a:off x="80298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" name="Google Shape;176;p19"/>
            <p:cNvCxnSpPr>
              <a:stCxn id="177" idx="0"/>
              <a:endCxn id="178" idx="2"/>
            </p:cNvCxnSpPr>
            <p:nvPr/>
          </p:nvCxnSpPr>
          <p:spPr>
            <a:xfrm rot="10800000">
              <a:off x="7076250" y="3100950"/>
              <a:ext cx="0" cy="28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7" name="Google Shape;177;p19"/>
            <p:cNvSpPr/>
            <p:nvPr/>
          </p:nvSpPr>
          <p:spPr>
            <a:xfrm>
              <a:off x="6307500" y="3382350"/>
              <a:ext cx="1537500" cy="3552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cos類似度</a:t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273750" y="2497000"/>
              <a:ext cx="1605000" cy="603950"/>
            </a:xfrm>
            <a:prstGeom prst="flowChartDecision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300">
                  <a:solidFill>
                    <a:schemeClr val="lt1"/>
                  </a:solidFill>
                </a:rPr>
                <a:t>EERを</a:t>
              </a:r>
              <a:br>
                <a:rPr lang="ja" sz="1300">
                  <a:solidFill>
                    <a:schemeClr val="lt1"/>
                  </a:solidFill>
                </a:rPr>
              </a:br>
              <a:r>
                <a:rPr lang="ja" sz="1300">
                  <a:solidFill>
                    <a:schemeClr val="lt1"/>
                  </a:solidFill>
                </a:rPr>
                <a:t>計算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sp>
        <p:nvSpPr>
          <p:cNvPr id="179" name="Google Shape;179;p19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6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ctrTitle"/>
          </p:nvPr>
        </p:nvSpPr>
        <p:spPr>
          <a:xfrm>
            <a:off x="311700" y="744575"/>
            <a:ext cx="85206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実験①</a:t>
            </a:r>
            <a:endParaRPr/>
          </a:p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311700" y="2314637"/>
            <a:ext cx="8520600" cy="19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デバイス機器（パソコンとスマートフォン）の違いによる話者照合の精度の違いを調査する</a:t>
            </a:r>
            <a:endParaRPr sz="2500"/>
          </a:p>
        </p:txBody>
      </p:sp>
      <p:sp>
        <p:nvSpPr>
          <p:cNvPr id="186" name="Google Shape;186;p20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7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311700" y="28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311700" y="647700"/>
            <a:ext cx="85206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男3人女3人，男16発話（6+7+3），女15発話（6+6+3）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照合発話対は465対（同一話者62対，異なる話者393対）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3767925" y="32147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950500" y="2702550"/>
            <a:ext cx="849300" cy="386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話者A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581300" y="2702550"/>
            <a:ext cx="849300" cy="386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話者A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96" name="Google Shape;196;p21"/>
          <p:cNvCxnSpPr>
            <a:stCxn id="194" idx="3"/>
            <a:endCxn id="195" idx="1"/>
          </p:cNvCxnSpPr>
          <p:nvPr/>
        </p:nvCxnSpPr>
        <p:spPr>
          <a:xfrm>
            <a:off x="5799800" y="2895600"/>
            <a:ext cx="78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1"/>
          <p:cNvSpPr/>
          <p:nvPr/>
        </p:nvSpPr>
        <p:spPr>
          <a:xfrm>
            <a:off x="5915500" y="2110050"/>
            <a:ext cx="1225500" cy="46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同一話者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4950500" y="4350725"/>
            <a:ext cx="849300" cy="386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話者A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581300" y="4350725"/>
            <a:ext cx="849300" cy="3861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話者B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00" name="Google Shape;200;p21"/>
          <p:cNvCxnSpPr/>
          <p:nvPr/>
        </p:nvCxnSpPr>
        <p:spPr>
          <a:xfrm>
            <a:off x="5799800" y="4543775"/>
            <a:ext cx="78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1"/>
          <p:cNvSpPr/>
          <p:nvPr/>
        </p:nvSpPr>
        <p:spPr>
          <a:xfrm>
            <a:off x="5915500" y="3787175"/>
            <a:ext cx="1225500" cy="46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異なる</a:t>
            </a:r>
            <a:r>
              <a:rPr lang="ja"/>
              <a:t>話者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8202000" y="4820400"/>
            <a:ext cx="9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8</a:t>
            </a:r>
            <a:r>
              <a:rPr lang="ja" sz="900">
                <a:solidFill>
                  <a:schemeClr val="dk2"/>
                </a:solidFill>
              </a:rPr>
              <a:t>/20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